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89" r:id="rId3"/>
    <p:sldId id="286" r:id="rId5"/>
    <p:sldId id="280" r:id="rId6"/>
    <p:sldId id="291" r:id="rId7"/>
    <p:sldId id="288" r:id="rId8"/>
    <p:sldId id="264" r:id="rId9"/>
    <p:sldId id="273" r:id="rId10"/>
    <p:sldId id="281" r:id="rId11"/>
    <p:sldId id="296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70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pos="3840"/>
        <p:guide orient="horz" pos="21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20" Type="http://schemas.openxmlformats.org/officeDocument/2006/relationships/customXml" Target="../customXml/item2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/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/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/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" y="-2"/>
            <a:ext cx="12344909" cy="6961237"/>
          </a:xfrm>
          <a:prstGeom prst="rect">
            <a:avLst/>
          </a:prstGeom>
        </p:spPr>
      </p:pic>
      <p:sp>
        <p:nvSpPr>
          <p:cNvPr id="4" name="object 3" descr="People with documents"/>
          <p:cNvSpPr/>
          <p:nvPr/>
        </p:nvSpPr>
        <p:spPr>
          <a:xfrm>
            <a:off x="-54077" y="-51619"/>
            <a:ext cx="12510193" cy="696123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54077" y="-51617"/>
            <a:ext cx="12604954" cy="6961233"/>
          </a:xfrm>
          <a:prstGeom prst="rect">
            <a:avLst/>
          </a:prstGeom>
          <a:solidFill>
            <a:schemeClr val="tx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360" y="2314584"/>
            <a:ext cx="11592232" cy="212804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STUDY OF URBANIZATION AND ITS EFFECT OVER SILIGURI USING SATELLITE IMAGERY</a:t>
            </a:r>
            <a:br>
              <a:rPr lang="en-IN" sz="5400" dirty="0"/>
            </a:br>
            <a:endParaRPr lang="en-U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7129" y="405524"/>
            <a:ext cx="750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Siliguri Institute Of Technology</a:t>
            </a:r>
            <a:endParaRPr lang="en-IN" sz="36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637284" y="1199686"/>
            <a:ext cx="570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Department : Master of Computer Application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2" y="171764"/>
            <a:ext cx="624212" cy="610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443" y="171764"/>
            <a:ext cx="584775" cy="584775"/>
          </a:xfrm>
          <a:prstGeom prst="rect">
            <a:avLst/>
          </a:prstGeom>
        </p:spPr>
      </p:pic>
      <p:sp>
        <p:nvSpPr>
          <p:cNvPr id="6" name="object 7" descr="Beige rectangle"/>
          <p:cNvSpPr/>
          <p:nvPr/>
        </p:nvSpPr>
        <p:spPr>
          <a:xfrm>
            <a:off x="3106476" y="3895651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2503" y="4687193"/>
            <a:ext cx="3526994" cy="1007317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 fontScale="62500" lnSpcReduction="20000"/>
          </a:bodyPr>
          <a:lstStyle/>
          <a:p>
            <a:r>
              <a:rPr lang="en-US" sz="3800" b="1" i="1" spc="65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Presented by-</a:t>
            </a:r>
            <a:endParaRPr lang="en-US" sz="3800" b="1" i="1" spc="65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Subhamay</a:t>
            </a:r>
            <a:r>
              <a:rPr lang="en-US" dirty="0">
                <a:solidFill>
                  <a:schemeClr val="bg1"/>
                </a:solidFill>
              </a:rPr>
              <a:t> Debnath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500" b="1" i="1" spc="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Gayetri Sarkar</a:t>
            </a:r>
            <a:endParaRPr lang="en-US" sz="2500" b="1" i="1" spc="6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8" y="-1917996"/>
            <a:ext cx="12457471" cy="11141990"/>
          </a:xfrm>
          <a:prstGeom prst="rect">
            <a:avLst/>
          </a:prstGeom>
        </p:spPr>
      </p:pic>
      <p:sp>
        <p:nvSpPr>
          <p:cNvPr id="5" name="object 3" descr="Blue rectangle"/>
          <p:cNvSpPr/>
          <p:nvPr/>
        </p:nvSpPr>
        <p:spPr>
          <a:xfrm>
            <a:off x="-78658" y="-233329"/>
            <a:ext cx="12634451" cy="732465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134" y="2434458"/>
            <a:ext cx="7308575" cy="1350691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9" name="object 18" descr="Beige rectangle"/>
          <p:cNvSpPr/>
          <p:nvPr/>
        </p:nvSpPr>
        <p:spPr>
          <a:xfrm flipV="1">
            <a:off x="3038168" y="3539611"/>
            <a:ext cx="5574889" cy="8849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31" y="724300"/>
            <a:ext cx="7099996" cy="5306572"/>
          </a:xfrm>
          <a:prstGeom prst="rect">
            <a:avLst/>
          </a:prstGeom>
        </p:spPr>
      </p:pic>
      <p:sp>
        <p:nvSpPr>
          <p:cNvPr id="5" name="object 3" descr="Beige rectangle"/>
          <p:cNvSpPr/>
          <p:nvPr/>
        </p:nvSpPr>
        <p:spPr>
          <a:xfrm>
            <a:off x="8178958" y="1102494"/>
            <a:ext cx="4010660" cy="455018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/>
          <p:cNvSpPr/>
          <p:nvPr/>
        </p:nvSpPr>
        <p:spPr>
          <a:xfrm>
            <a:off x="5502275" y="1420016"/>
            <a:ext cx="6689725" cy="3915143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6169" y="1615342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7" name="object 9" descr="Beige rectangle"/>
          <p:cNvSpPr/>
          <p:nvPr/>
        </p:nvSpPr>
        <p:spPr>
          <a:xfrm>
            <a:off x="5819807" y="2239137"/>
            <a:ext cx="298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/>
          <p:cNvSpPr txBox="1"/>
          <p:nvPr/>
        </p:nvSpPr>
        <p:spPr>
          <a:xfrm>
            <a:off x="5716169" y="2960660"/>
            <a:ext cx="5165558" cy="83385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sz="5600" b="1" dirty="0">
                <a:solidFill>
                  <a:schemeClr val="bg1"/>
                </a:solidFill>
              </a:rPr>
              <a:t>Siliguri</a:t>
            </a:r>
            <a:r>
              <a:rPr lang="en-IN" sz="5600" dirty="0">
                <a:solidFill>
                  <a:schemeClr val="bg1"/>
                </a:solidFill>
              </a:rPr>
              <a:t>, the gateway to Northeast India, has seen major </a:t>
            </a:r>
            <a:r>
              <a:rPr lang="en-IN" sz="5600" b="1" dirty="0">
                <a:solidFill>
                  <a:schemeClr val="bg1"/>
                </a:solidFill>
              </a:rPr>
              <a:t>land use changes</a:t>
            </a:r>
            <a:r>
              <a:rPr lang="en-IN" sz="5600" dirty="0">
                <a:solidFill>
                  <a:schemeClr val="bg1"/>
                </a:solidFill>
              </a:rPr>
              <a:t> in recent years.</a:t>
            </a:r>
            <a:endParaRPr lang="en-IN" sz="5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IN" sz="5600" dirty="0">
                <a:solidFill>
                  <a:schemeClr val="bg1"/>
                </a:solidFill>
              </a:rPr>
              <a:t>This study uses </a:t>
            </a:r>
            <a:r>
              <a:rPr lang="en-IN" sz="5600" b="1" dirty="0">
                <a:solidFill>
                  <a:schemeClr val="bg1"/>
                </a:solidFill>
              </a:rPr>
              <a:t>satellite imagery</a:t>
            </a:r>
            <a:r>
              <a:rPr lang="en-IN" sz="5600" dirty="0">
                <a:solidFill>
                  <a:schemeClr val="bg1"/>
                </a:solidFill>
              </a:rPr>
              <a:t> and </a:t>
            </a:r>
            <a:r>
              <a:rPr lang="en-IN" sz="5600" b="1" dirty="0">
                <a:solidFill>
                  <a:schemeClr val="bg1"/>
                </a:solidFill>
              </a:rPr>
              <a:t>Google Earth Engine (GEE)</a:t>
            </a:r>
            <a:r>
              <a:rPr lang="en-IN" sz="5600" dirty="0">
                <a:solidFill>
                  <a:schemeClr val="bg1"/>
                </a:solidFill>
              </a:rPr>
              <a:t> to monitor urban growth in Siliguri.</a:t>
            </a:r>
            <a:endParaRPr lang="en-IN" sz="5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IN" sz="5600" dirty="0">
                <a:solidFill>
                  <a:schemeClr val="bg1"/>
                </a:solidFill>
              </a:rPr>
              <a:t>Compared to traditional ground surveys, this </a:t>
            </a:r>
            <a:r>
              <a:rPr lang="en-IN" sz="5600" b="1" dirty="0">
                <a:solidFill>
                  <a:schemeClr val="bg1"/>
                </a:solidFill>
              </a:rPr>
              <a:t>remote sensing</a:t>
            </a:r>
            <a:r>
              <a:rPr lang="en-IN" sz="5600" dirty="0">
                <a:solidFill>
                  <a:schemeClr val="bg1"/>
                </a:solidFill>
              </a:rPr>
              <a:t> method is </a:t>
            </a:r>
            <a:r>
              <a:rPr lang="en-IN" sz="5600" b="1" dirty="0">
                <a:solidFill>
                  <a:schemeClr val="bg1"/>
                </a:solidFill>
              </a:rPr>
              <a:t>faster</a:t>
            </a:r>
            <a:r>
              <a:rPr lang="en-IN" sz="5600" dirty="0">
                <a:solidFill>
                  <a:schemeClr val="bg1"/>
                </a:solidFill>
              </a:rPr>
              <a:t>, </a:t>
            </a:r>
            <a:r>
              <a:rPr lang="en-IN" sz="5600" b="1" dirty="0">
                <a:solidFill>
                  <a:schemeClr val="bg1"/>
                </a:solidFill>
              </a:rPr>
              <a:t>scalable</a:t>
            </a:r>
            <a:r>
              <a:rPr lang="en-IN" sz="5600" dirty="0">
                <a:solidFill>
                  <a:schemeClr val="bg1"/>
                </a:solidFill>
              </a:rPr>
              <a:t>, and </a:t>
            </a:r>
            <a:r>
              <a:rPr lang="en-IN" sz="5600" b="1" dirty="0">
                <a:solidFill>
                  <a:schemeClr val="bg1"/>
                </a:solidFill>
              </a:rPr>
              <a:t>more accurate</a:t>
            </a:r>
            <a:r>
              <a:rPr lang="en-IN" sz="5600" dirty="0">
                <a:solidFill>
                  <a:schemeClr val="bg1"/>
                </a:solidFill>
              </a:rPr>
              <a:t>.</a:t>
            </a:r>
            <a:endParaRPr lang="en-IN" sz="5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IN" sz="5600" dirty="0">
                <a:solidFill>
                  <a:schemeClr val="bg1"/>
                </a:solidFill>
              </a:rPr>
              <a:t>The goal is to support </a:t>
            </a:r>
            <a:r>
              <a:rPr lang="en-IN" sz="5600" b="1" dirty="0">
                <a:solidFill>
                  <a:schemeClr val="bg1"/>
                </a:solidFill>
              </a:rPr>
              <a:t>efficient planning</a:t>
            </a:r>
            <a:r>
              <a:rPr lang="en-IN" sz="5600" dirty="0">
                <a:solidFill>
                  <a:schemeClr val="bg1"/>
                </a:solidFill>
              </a:rPr>
              <a:t> and promote </a:t>
            </a:r>
            <a:r>
              <a:rPr lang="en-IN" sz="5600" b="1" dirty="0">
                <a:solidFill>
                  <a:schemeClr val="bg1"/>
                </a:solidFill>
              </a:rPr>
              <a:t>sustainable development</a:t>
            </a:r>
            <a:r>
              <a:rPr lang="en-IN" sz="5600" dirty="0">
                <a:solidFill>
                  <a:schemeClr val="bg1"/>
                </a:solidFill>
              </a:rPr>
              <a:t>.</a:t>
            </a:r>
            <a:endParaRPr lang="en-IN" sz="5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6169" y="2341041"/>
            <a:ext cx="631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Urbanization</a:t>
            </a:r>
            <a:r>
              <a:rPr lang="en-IN" sz="1600" dirty="0">
                <a:solidFill>
                  <a:schemeClr val="bg1"/>
                </a:solidFill>
              </a:rPr>
              <a:t> is rapidly transforming cities worldwide, driven by </a:t>
            </a:r>
            <a:r>
              <a:rPr lang="en-IN" sz="1600" b="1" dirty="0">
                <a:solidFill>
                  <a:schemeClr val="bg1"/>
                </a:solidFill>
              </a:rPr>
              <a:t>migration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b="1" dirty="0">
                <a:solidFill>
                  <a:schemeClr val="bg1"/>
                </a:solidFill>
              </a:rPr>
              <a:t>economic growth</a:t>
            </a:r>
            <a:r>
              <a:rPr lang="en-IN" sz="1600" dirty="0">
                <a:solidFill>
                  <a:schemeClr val="bg1"/>
                </a:solidFill>
              </a:rPr>
              <a:t>, and </a:t>
            </a:r>
            <a:r>
              <a:rPr lang="en-IN" sz="1600" b="1" dirty="0">
                <a:solidFill>
                  <a:schemeClr val="bg1"/>
                </a:solidFill>
              </a:rPr>
              <a:t>infrastructure development</a:t>
            </a:r>
            <a:r>
              <a:rPr lang="en-IN" sz="1600" dirty="0">
                <a:solidFill>
                  <a:schemeClr val="bg1"/>
                </a:solidFill>
              </a:rPr>
              <a:t>.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8439587"/>
          </a:xfrm>
          <a:prstGeom prst="rect">
            <a:avLst/>
          </a:prstGeom>
        </p:spPr>
      </p:pic>
      <p:sp>
        <p:nvSpPr>
          <p:cNvPr id="8" name="object 3" descr="Blue rectangle"/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OBJECTIVE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11" name="object 5" descr="Beige rectangle"/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0" name="Straight Connector 9" descr="Line"/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0300" y="1891576"/>
            <a:ext cx="4670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Track </a:t>
            </a:r>
            <a:r>
              <a:rPr lang="en-IN" b="1" dirty="0">
                <a:solidFill>
                  <a:schemeClr val="bg1"/>
                </a:solidFill>
              </a:rPr>
              <a:t>urban growth</a:t>
            </a:r>
            <a:r>
              <a:rPr lang="en-IN" dirty="0">
                <a:solidFill>
                  <a:schemeClr val="bg1"/>
                </a:solidFill>
              </a:rPr>
              <a:t> in Siliguri using satellite data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Monitor </a:t>
            </a:r>
            <a:r>
              <a:rPr lang="en-IN" b="1" dirty="0">
                <a:solidFill>
                  <a:schemeClr val="bg1"/>
                </a:solidFill>
              </a:rPr>
              <a:t>land use changes</a:t>
            </a:r>
            <a:r>
              <a:rPr lang="en-IN" dirty="0">
                <a:solidFill>
                  <a:schemeClr val="bg1"/>
                </a:solidFill>
              </a:rPr>
              <a:t> from 2020 to 2024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Study the </a:t>
            </a:r>
            <a:r>
              <a:rPr lang="en-IN" b="1" dirty="0">
                <a:solidFill>
                  <a:schemeClr val="bg1"/>
                </a:solidFill>
              </a:rPr>
              <a:t>loss of greenery and water bodies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Use </a:t>
            </a:r>
            <a:r>
              <a:rPr lang="en-IN" b="1" dirty="0">
                <a:solidFill>
                  <a:schemeClr val="bg1"/>
                </a:solidFill>
              </a:rPr>
              <a:t>Google Earth Engine (GEE)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b="1" dirty="0">
                <a:solidFill>
                  <a:schemeClr val="bg1"/>
                </a:solidFill>
              </a:rPr>
              <a:t>Sentinel-2 images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Create </a:t>
            </a:r>
            <a:r>
              <a:rPr lang="en-IN" b="1" dirty="0">
                <a:solidFill>
                  <a:schemeClr val="bg1"/>
                </a:solidFill>
              </a:rPr>
              <a:t>maps</a:t>
            </a:r>
            <a:r>
              <a:rPr lang="en-IN" dirty="0">
                <a:solidFill>
                  <a:schemeClr val="bg1"/>
                </a:solidFill>
              </a:rPr>
              <a:t> to show changes in city, vegetation, and water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Help in </a:t>
            </a:r>
            <a:r>
              <a:rPr lang="en-IN" b="1" dirty="0">
                <a:solidFill>
                  <a:schemeClr val="bg1"/>
                </a:solidFill>
              </a:rPr>
              <a:t>better planning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b="1" dirty="0">
                <a:solidFill>
                  <a:schemeClr val="bg1"/>
                </a:solidFill>
              </a:rPr>
              <a:t>sustainable development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72" y="709815"/>
            <a:ext cx="7286782" cy="546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5" name="object 3" descr="Beige rectangle"/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/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Text Placeholder 17"/>
          <p:cNvSpPr txBox="1"/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 Placeholder 19"/>
          <p:cNvSpPr txBox="1"/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tangle"/>
          <p:cNvSpPr/>
          <p:nvPr/>
        </p:nvSpPr>
        <p:spPr>
          <a:xfrm flipV="1">
            <a:off x="6457823" y="2415766"/>
            <a:ext cx="241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548" y="1175238"/>
            <a:ext cx="4421229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STUDY AREA – SILIGURI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8149" y="2665695"/>
            <a:ext cx="46720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Siliguri is located in </a:t>
            </a:r>
            <a:r>
              <a:rPr lang="en-IN" b="1" dirty="0">
                <a:solidFill>
                  <a:schemeClr val="bg1"/>
                </a:solidFill>
              </a:rPr>
              <a:t>northern West Bengal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Acts as a </a:t>
            </a:r>
            <a:r>
              <a:rPr lang="en-IN" b="1" dirty="0">
                <a:solidFill>
                  <a:schemeClr val="bg1"/>
                </a:solidFill>
              </a:rPr>
              <a:t>commercial hub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b="1" dirty="0">
                <a:solidFill>
                  <a:schemeClr val="bg1"/>
                </a:solidFill>
              </a:rPr>
              <a:t>transport gateway</a:t>
            </a:r>
            <a:r>
              <a:rPr lang="en-IN" dirty="0">
                <a:solidFill>
                  <a:schemeClr val="bg1"/>
                </a:solidFill>
              </a:rPr>
              <a:t> to Northeast India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Rapid Urban Growth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Fast population rise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Expansion of buildings, roads, and industries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" y="290962"/>
            <a:ext cx="6105516" cy="5948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 descr="Beige rectangle"/>
          <p:cNvSpPr/>
          <p:nvPr/>
        </p:nvSpPr>
        <p:spPr>
          <a:xfrm>
            <a:off x="-1" y="836612"/>
            <a:ext cx="4940055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55" y="0"/>
            <a:ext cx="9001447" cy="6858000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4"/>
          <p:cNvSpPr txBox="1"/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/>
          <p:cNvSpPr/>
          <p:nvPr/>
        </p:nvSpPr>
        <p:spPr>
          <a:xfrm>
            <a:off x="764055" y="2354127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220" y="1338423"/>
            <a:ext cx="4859215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SATELLITE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220" y="2570573"/>
            <a:ext cx="5237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We used </a:t>
            </a:r>
            <a:r>
              <a:rPr lang="en-IN" b="1" dirty="0">
                <a:solidFill>
                  <a:schemeClr val="bg1"/>
                </a:solidFill>
              </a:rPr>
              <a:t>Sentinel-2</a:t>
            </a:r>
            <a:r>
              <a:rPr lang="en-IN" dirty="0">
                <a:solidFill>
                  <a:schemeClr val="bg1"/>
                </a:solidFill>
              </a:rPr>
              <a:t> satellite for monitoring.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High-resolution </a:t>
            </a:r>
            <a:r>
              <a:rPr lang="en-IN" b="1" dirty="0">
                <a:solidFill>
                  <a:schemeClr val="bg1"/>
                </a:solidFill>
              </a:rPr>
              <a:t>multispectral images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Free and regularly updated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Ideal for: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-Urban development tracking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-Green cover monitoring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-Water resource analysis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It captures </a:t>
            </a:r>
            <a:r>
              <a:rPr lang="en-IN" b="1" dirty="0">
                <a:solidFill>
                  <a:schemeClr val="bg1"/>
                </a:solidFill>
              </a:rPr>
              <a:t>visible</a:t>
            </a:r>
            <a:r>
              <a:rPr lang="en-IN" dirty="0">
                <a:solidFill>
                  <a:schemeClr val="bg1"/>
                </a:solidFill>
              </a:rPr>
              <a:t> (RGB) and </a:t>
            </a:r>
            <a:r>
              <a:rPr lang="en-IN" b="1" dirty="0">
                <a:solidFill>
                  <a:schemeClr val="bg1"/>
                </a:solidFill>
              </a:rPr>
              <a:t>invisible</a:t>
            </a:r>
            <a:r>
              <a:rPr lang="en-IN" dirty="0">
                <a:solidFill>
                  <a:schemeClr val="bg1"/>
                </a:solidFill>
              </a:rPr>
              <a:t> light (NIR, SWIR)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 txBox="1"/>
          <p:nvPr/>
        </p:nvSpPr>
        <p:spPr>
          <a:xfrm>
            <a:off x="6096000" y="1268362"/>
            <a:ext cx="6348413" cy="494664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8" name="object 3" descr="Beige rectangle"/>
          <p:cNvSpPr/>
          <p:nvPr/>
        </p:nvSpPr>
        <p:spPr>
          <a:xfrm>
            <a:off x="5921477" y="1553614"/>
            <a:ext cx="6270523" cy="4394901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HOW SATELLITES CAPTURE EARTH'S IMAGES (REMOTE SENSING)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6" name="object 18" descr="Beige rectangle"/>
          <p:cNvSpPr/>
          <p:nvPr/>
        </p:nvSpPr>
        <p:spPr>
          <a:xfrm>
            <a:off x="942535" y="1553614"/>
            <a:ext cx="3708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33149"/>
            <a:ext cx="5083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Energy Source</a:t>
            </a:r>
            <a:r>
              <a:rPr lang="en-IN" dirty="0"/>
              <a:t>: The </a:t>
            </a:r>
            <a:r>
              <a:rPr lang="en-IN" b="1" dirty="0"/>
              <a:t>Sun</a:t>
            </a:r>
            <a:r>
              <a:rPr lang="en-IN" dirty="0"/>
              <a:t> sends light energy to Earth.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Target</a:t>
            </a:r>
            <a:r>
              <a:rPr lang="en-IN" dirty="0"/>
              <a:t>: The </a:t>
            </a:r>
            <a:r>
              <a:rPr lang="en-IN" b="1" dirty="0"/>
              <a:t>Earth’s surface</a:t>
            </a:r>
            <a:r>
              <a:rPr lang="en-IN" dirty="0"/>
              <a:t> (buildings, trees, water, etc.) reflects this energy.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Sensor</a:t>
            </a:r>
            <a:r>
              <a:rPr lang="en-IN" dirty="0"/>
              <a:t>: The </a:t>
            </a:r>
            <a:r>
              <a:rPr lang="en-IN" b="1" dirty="0"/>
              <a:t>satellite sensor</a:t>
            </a:r>
            <a:r>
              <a:rPr lang="en-IN" dirty="0"/>
              <a:t> captures this reflected energy (visible + invisible light).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Processing Station</a:t>
            </a:r>
            <a:r>
              <a:rPr lang="en-IN" dirty="0"/>
              <a:t>: The data is sent to a </a:t>
            </a:r>
            <a:r>
              <a:rPr lang="en-IN" b="1" dirty="0"/>
              <a:t>ground station</a:t>
            </a:r>
            <a:r>
              <a:rPr lang="en-IN" dirty="0"/>
              <a:t>, cleaned, and turned into usable images.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Analysis</a:t>
            </a:r>
            <a:r>
              <a:rPr lang="en-IN" dirty="0"/>
              <a:t>: The images are </a:t>
            </a:r>
            <a:r>
              <a:rPr lang="en-IN" dirty="0" err="1"/>
              <a:t>analyzed</a:t>
            </a:r>
            <a:r>
              <a:rPr lang="en-IN" dirty="0"/>
              <a:t> on computers to detect changes (urban growth, vegetation loss, etc.).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Application</a:t>
            </a:r>
            <a:r>
              <a:rPr lang="en-IN" dirty="0"/>
              <a:t>: The results help in </a:t>
            </a:r>
            <a:r>
              <a:rPr lang="en-IN" b="1" dirty="0"/>
              <a:t>city planning, environment monitoring</a:t>
            </a:r>
            <a:r>
              <a:rPr lang="en-IN" dirty="0"/>
              <a:t>, and decision-making.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28" y="2062166"/>
            <a:ext cx="5722620" cy="322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3105557"/>
            <a:ext cx="12192000" cy="4982179"/>
          </a:xfrm>
          <a:prstGeom prst="rect">
            <a:avLst/>
          </a:prstGeom>
        </p:spPr>
      </p:pic>
      <p:sp>
        <p:nvSpPr>
          <p:cNvPr id="12" name="object 3" descr="Blue rectangle"/>
          <p:cNvSpPr/>
          <p:nvPr/>
        </p:nvSpPr>
        <p:spPr>
          <a:xfrm>
            <a:off x="-775" y="3106227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TOOLS &amp; DATA USED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3363" y="2171352"/>
            <a:ext cx="3789362" cy="823912"/>
          </a:xfrm>
        </p:spPr>
        <p:txBody>
          <a:bodyPr>
            <a:normAutofit/>
          </a:bodyPr>
          <a:lstStyle/>
          <a:p>
            <a:r>
              <a:rPr lang="en-IN" dirty="0"/>
              <a:t> Platform: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3363" y="3471816"/>
            <a:ext cx="3132000" cy="2755616"/>
          </a:xfrm>
        </p:spPr>
        <p:txBody>
          <a:bodyPr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Google Earth Engine (GEE)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Cloud-based platform for satellite data analysis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Used for land cover classification &amp; change detection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604686" y="2130341"/>
            <a:ext cx="4745038" cy="823912"/>
          </a:xfrm>
        </p:spPr>
        <p:txBody>
          <a:bodyPr>
            <a:normAutofit/>
          </a:bodyPr>
          <a:lstStyle/>
          <a:p>
            <a:r>
              <a:rPr lang="en-IN" dirty="0"/>
              <a:t>Satellite Data: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604686" y="3438394"/>
            <a:ext cx="3361615" cy="2755616"/>
          </a:xfrm>
        </p:spPr>
        <p:txBody>
          <a:bodyPr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Sentinel-2 Imagery (2020–2025)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Multi-spectral images for monitoring urban, vegetation &amp; water changes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9" name="object 5" descr="Beige rectangle"/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ext Placeholder 5"/>
          <p:cNvSpPr txBox="1"/>
          <p:nvPr/>
        </p:nvSpPr>
        <p:spPr>
          <a:xfrm>
            <a:off x="6793171" y="2150847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Indices Used:</a:t>
            </a:r>
            <a:endParaRPr lang="en-US" sz="2000" dirty="0"/>
          </a:p>
        </p:txBody>
      </p:sp>
      <p:sp>
        <p:nvSpPr>
          <p:cNvPr id="15" name="Content Placeholder 6"/>
          <p:cNvSpPr txBox="1"/>
          <p:nvPr/>
        </p:nvSpPr>
        <p:spPr>
          <a:xfrm>
            <a:off x="6793171" y="3380007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b="1" dirty="0">
                <a:solidFill>
                  <a:schemeClr val="bg1"/>
                </a:solidFill>
              </a:rPr>
              <a:t>NDVI</a:t>
            </a:r>
            <a:r>
              <a:rPr lang="en-IN" dirty="0">
                <a:solidFill>
                  <a:schemeClr val="bg1"/>
                </a:solidFill>
              </a:rPr>
              <a:t> – Detects vegetation health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NDBI</a:t>
            </a:r>
            <a:r>
              <a:rPr lang="en-IN" dirty="0">
                <a:solidFill>
                  <a:schemeClr val="bg1"/>
                </a:solidFill>
              </a:rPr>
              <a:t> – Identifies built-up/urban areas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MNDWI</a:t>
            </a:r>
            <a:r>
              <a:rPr lang="en-IN" dirty="0">
                <a:solidFill>
                  <a:schemeClr val="bg1"/>
                </a:solidFill>
              </a:rPr>
              <a:t> – Highlights water bodies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 Placeholder 5"/>
          <p:cNvSpPr txBox="1"/>
          <p:nvPr/>
        </p:nvSpPr>
        <p:spPr>
          <a:xfrm>
            <a:off x="9656336" y="2159167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Software: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661286" y="3333812"/>
            <a:ext cx="21646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bg1"/>
                </a:solidFill>
              </a:rPr>
              <a:t>QGIS</a:t>
            </a:r>
            <a:r>
              <a:rPr lang="en-IN" sz="1600" dirty="0">
                <a:solidFill>
                  <a:schemeClr val="bg1"/>
                </a:solidFill>
              </a:rPr>
              <a:t> – Used for map layout, visualization &amp; spatial analysis</a:t>
            </a:r>
            <a:endParaRPr lang="en-IN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 descr="Beige rectangle"/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/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8316" y="1505305"/>
            <a:ext cx="4770591" cy="64660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314" y="2353400"/>
            <a:ext cx="4057961" cy="1431234"/>
          </a:xfrm>
        </p:spPr>
        <p:txBody>
          <a:bodyPr>
            <a:normAutofit/>
          </a:bodyPr>
          <a:lstStyle/>
          <a:p>
            <a:pPr lvl="0"/>
            <a:r>
              <a:rPr lang="en-IN" sz="1800" b="1" dirty="0"/>
              <a:t>Urban areas increased</a:t>
            </a:r>
            <a:r>
              <a:rPr lang="en-IN" sz="1800" dirty="0"/>
              <a:t> → More buildings, less open space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</a:fld>
            <a:endParaRPr lang="en-US" dirty="0"/>
          </a:p>
        </p:txBody>
      </p:sp>
      <p:pic>
        <p:nvPicPr>
          <p:cNvPr id="28" name="Picture Placeholder 27" descr="Check icon"/>
          <p:cNvPicPr>
            <a:picLocks noGrp="1" noChangeAspect="1"/>
          </p:cNvPicPr>
          <p:nvPr>
            <p:ph type="pic" sz="quarter" idx="19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89" y="2277708"/>
            <a:ext cx="720000" cy="720000"/>
          </a:xfrm>
        </p:spPr>
      </p:pic>
      <p:pic>
        <p:nvPicPr>
          <p:cNvPr id="30" name="Picture Placeholder 29" descr="Check icon"/>
          <p:cNvPicPr>
            <a:picLocks noGrp="1" noChangeAspect="1"/>
          </p:cNvPicPr>
          <p:nvPr>
            <p:ph type="pic" sz="quarter" idx="2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89" y="3069017"/>
            <a:ext cx="720000" cy="719999"/>
          </a:xfrm>
        </p:spPr>
      </p:pic>
      <p:sp>
        <p:nvSpPr>
          <p:cNvPr id="18" name="Text Placeholder 17"/>
          <p:cNvSpPr>
            <a:spLocks noGrp="1"/>
          </p:cNvSpPr>
          <p:nvPr>
            <p:ph type="body" sz="half" idx="23"/>
          </p:nvPr>
        </p:nvSpPr>
        <p:spPr>
          <a:xfrm>
            <a:off x="1724589" y="3155051"/>
            <a:ext cx="4057961" cy="472239"/>
          </a:xfrm>
        </p:spPr>
        <p:txBody>
          <a:bodyPr>
            <a:noAutofit/>
          </a:bodyPr>
          <a:lstStyle/>
          <a:p>
            <a:pPr lvl="0"/>
            <a:r>
              <a:rPr lang="en-IN" sz="1800" b="1" dirty="0"/>
              <a:t>Vegetation decreased</a:t>
            </a:r>
            <a:r>
              <a:rPr lang="en-IN" sz="1800" dirty="0"/>
              <a:t> → Green areas turned into concrete</a:t>
            </a:r>
            <a:endParaRPr lang="en-IN" sz="1800" dirty="0"/>
          </a:p>
        </p:txBody>
      </p:sp>
      <p:pic>
        <p:nvPicPr>
          <p:cNvPr id="32" name="Picture Placeholder 31" descr="Check icon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89" y="3896510"/>
            <a:ext cx="720000" cy="719999"/>
          </a:xfrm>
        </p:spPr>
      </p:pic>
      <p:sp>
        <p:nvSpPr>
          <p:cNvPr id="20" name="Text Placeholder 19"/>
          <p:cNvSpPr>
            <a:spLocks noGrp="1"/>
          </p:cNvSpPr>
          <p:nvPr>
            <p:ph type="body" sz="half" idx="25"/>
          </p:nvPr>
        </p:nvSpPr>
        <p:spPr>
          <a:xfrm>
            <a:off x="1724589" y="3947634"/>
            <a:ext cx="4057961" cy="402241"/>
          </a:xfrm>
        </p:spPr>
        <p:txBody>
          <a:bodyPr>
            <a:noAutofit/>
          </a:bodyPr>
          <a:lstStyle/>
          <a:p>
            <a:pPr lvl="0"/>
            <a:r>
              <a:rPr lang="en-IN" sz="1800" b="1" dirty="0"/>
              <a:t>Water bodies reduced</a:t>
            </a:r>
            <a:r>
              <a:rPr lang="en-IN" sz="1800" dirty="0"/>
              <a:t> → Lakes and rivers shrinking</a:t>
            </a:r>
            <a:endParaRPr lang="en-IN" sz="1800" dirty="0"/>
          </a:p>
        </p:txBody>
      </p:sp>
      <p:sp>
        <p:nvSpPr>
          <p:cNvPr id="15" name="object 27" descr="Beige rectangle"/>
          <p:cNvSpPr/>
          <p:nvPr/>
        </p:nvSpPr>
        <p:spPr>
          <a:xfrm flipV="1">
            <a:off x="1487611" y="2013190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Placeholder 31" descr="Check ico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89" y="4708824"/>
            <a:ext cx="720000" cy="719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3379" y="4708824"/>
            <a:ext cx="4195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Environmental impact</a:t>
            </a:r>
            <a:r>
              <a:rPr lang="en-IN" dirty="0">
                <a:solidFill>
                  <a:schemeClr val="bg1"/>
                </a:solidFill>
              </a:rPr>
              <a:t> → More heat, flooding, and pollution risks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1768" y="1310102"/>
            <a:ext cx="7463943" cy="419846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 descr="Beige rectangle"/>
          <p:cNvSpPr/>
          <p:nvPr/>
        </p:nvSpPr>
        <p:spPr>
          <a:xfrm>
            <a:off x="309088" y="2504449"/>
            <a:ext cx="5715473" cy="3240446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bject 6" descr="Blue rectangle"/>
          <p:cNvSpPr/>
          <p:nvPr/>
        </p:nvSpPr>
        <p:spPr>
          <a:xfrm>
            <a:off x="6024563" y="-40609"/>
            <a:ext cx="6167438" cy="710017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</a:fld>
            <a:endParaRPr lang="en-US" noProof="0"/>
          </a:p>
        </p:txBody>
      </p:sp>
      <p:sp>
        <p:nvSpPr>
          <p:cNvPr id="3" name="Slide Number Placeholder 4"/>
          <p:cNvSpPr txBox="1"/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23156" y="1091059"/>
            <a:ext cx="3932237" cy="13021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/>
          <p:nvPr/>
        </p:nvSpPr>
        <p:spPr>
          <a:xfrm>
            <a:off x="7057239" y="1122724"/>
            <a:ext cx="4505012" cy="14312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chemeClr val="bg1"/>
                </a:solidFill>
              </a:rPr>
              <a:t>Use Landsat &amp; ALOS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Add more satellite data for better accuracy and long-term tracking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3"/>
          <p:cNvSpPr txBox="1"/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</a:fld>
            <a:endParaRPr lang="en-US" dirty="0"/>
          </a:p>
        </p:txBody>
      </p:sp>
      <p:sp>
        <p:nvSpPr>
          <p:cNvPr id="8" name="Text Placeholder 7"/>
          <p:cNvSpPr txBox="1"/>
          <p:nvPr/>
        </p:nvSpPr>
        <p:spPr>
          <a:xfrm>
            <a:off x="7046600" y="2393170"/>
            <a:ext cx="4422244" cy="16486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chemeClr val="bg1"/>
                </a:solidFill>
              </a:rPr>
              <a:t>Yearly Change Monitoring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Track built-up, vegetation, and water changes each year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Placeholder 9"/>
          <p:cNvSpPr txBox="1"/>
          <p:nvPr/>
        </p:nvSpPr>
        <p:spPr>
          <a:xfrm>
            <a:off x="7010536" y="3627561"/>
            <a:ext cx="4505012" cy="1912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chemeClr val="bg1"/>
                </a:solidFill>
              </a:rPr>
              <a:t>Seasonal Analysis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Compare images across seasons for consistent results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Placeholder 14" descr="Check ico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1048196"/>
            <a:ext cx="576000" cy="576000"/>
          </a:xfrm>
          <a:prstGeom prst="rect">
            <a:avLst/>
          </a:prstGeom>
        </p:spPr>
      </p:pic>
      <p:pic>
        <p:nvPicPr>
          <p:cNvPr id="11" name="Picture Placeholder 16" descr="Check ico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2338624"/>
            <a:ext cx="576000" cy="576001"/>
          </a:xfrm>
          <a:prstGeom prst="rect">
            <a:avLst/>
          </a:prstGeom>
        </p:spPr>
      </p:pic>
      <p:pic>
        <p:nvPicPr>
          <p:cNvPr id="12" name="Picture Placeholder 18" descr="Check ico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3579401"/>
            <a:ext cx="576000" cy="576001"/>
          </a:xfrm>
          <a:prstGeom prst="rect">
            <a:avLst/>
          </a:prstGeom>
        </p:spPr>
      </p:pic>
      <p:sp>
        <p:nvSpPr>
          <p:cNvPr id="13" name="object 13" descr="Beige rectangle"/>
          <p:cNvSpPr/>
          <p:nvPr/>
        </p:nvSpPr>
        <p:spPr>
          <a:xfrm>
            <a:off x="915657" y="17325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6" name="Picture Placeholder 18" descr="Check ico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4535" y="4820178"/>
            <a:ext cx="576000" cy="5760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10535" y="4776770"/>
            <a:ext cx="50703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Apply Deep Learning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Use smart models for accurate, automated land classification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07" y="2265893"/>
            <a:ext cx="6075768" cy="39865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/>
</ds:datastoreItem>
</file>

<file path=customXml/itemProps2.xml><?xml version="1.0" encoding="utf-8"?>
<ds:datastoreItem xmlns:ds="http://schemas.openxmlformats.org/officeDocument/2006/customXml" ds:itemID="{A426FE2C-7640-4BF0-9D68-FDFD4151FD5B}">
  <ds:schemaRefs/>
</ds:datastoreItem>
</file>

<file path=customXml/itemProps3.xml><?xml version="1.0" encoding="utf-8"?>
<ds:datastoreItem xmlns:ds="http://schemas.openxmlformats.org/officeDocument/2006/customXml" ds:itemID="{3C118CE8-9293-4220-BA3B-5D353B13ABC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0</TotalTime>
  <Words>3093</Words>
  <Application>WPS Presentation</Application>
  <PresentationFormat>Widescreen</PresentationFormat>
  <Paragraphs>130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</vt:lpstr>
      <vt:lpstr>Gill Sans MT</vt:lpstr>
      <vt:lpstr>Microsoft YaHei</vt:lpstr>
      <vt:lpstr>Arial Unicode MS</vt:lpstr>
      <vt:lpstr>Calibri</vt:lpstr>
      <vt:lpstr>Arial Black</vt:lpstr>
      <vt:lpstr>Office Theme</vt:lpstr>
      <vt:lpstr>STUDY OF URBANIZATION AND ITS EFFECT OVER SILIGURI USING SATELLITE IMAGERY </vt:lpstr>
      <vt:lpstr>INTRODUCTION</vt:lpstr>
      <vt:lpstr>OBJECTIVE</vt:lpstr>
      <vt:lpstr>STUDY AREA – SILIGURI</vt:lpstr>
      <vt:lpstr>USING SATELLITE</vt:lpstr>
      <vt:lpstr>HOW SATELLITES CAPTURE EARTH'S IMAGES (REMOTE SENSING)</vt:lpstr>
      <vt:lpstr>TOOLS &amp; DATA USED</vt:lpstr>
      <vt:lpstr>RESULTS &amp; DISCUSSION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gayetri sarkar</dc:creator>
  <cp:lastModifiedBy>Gayetri Sarkar</cp:lastModifiedBy>
  <cp:revision>3</cp:revision>
  <dcterms:created xsi:type="dcterms:W3CDTF">2025-06-18T13:08:00Z</dcterms:created>
  <dcterms:modified xsi:type="dcterms:W3CDTF">2025-06-19T07:12:42Z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B5F8243B3B0246ABAD5495F7916F6265_12</vt:lpwstr>
  </property>
  <property fmtid="{D5CDD505-2E9C-101B-9397-08002B2CF9AE}" pid="4" name="KSOProductBuildVer">
    <vt:lpwstr>1033-12.2.0.21546</vt:lpwstr>
  </property>
</Properties>
</file>